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60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00A15C55-8517-42AA-B614-E9B94910E394}" styleName="Medium Style 2 - Accent 4">
    <a:wholeTbl>
      <a:tcTxStyle>
        <a:fontRef idx="minor">
          <a:srgbClr val="000000"/>
        </a:fontRef>
        <a:srgbClr val="000000"/>
      </a:tcTxStyle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12700" cmpd="sng">
              <a:solidFill>
                <a:srgbClr val="FFFFFF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FFC000">
              <a:tint val="20000"/>
            </a:srgbClr>
          </a:solidFill>
        </a:fill>
      </a:tcStyle>
    </a:wholeTbl>
    <a:band1H>
      <a:tcStyle>
        <a:fill>
          <a:solidFill>
            <a:srgbClr val="FFC000">
              <a:tint val="40000"/>
            </a:srgbClr>
          </a:solidFill>
        </a:fill>
      </a:tcStyle>
    </a:band1H>
    <a:band2H>
      <a:tcStyle>
        <a:tcBdr/>
      </a:tcStyle>
    </a:band2H>
    <a:band1V>
      <a:tcStyle>
        <a:fill>
          <a:solidFill>
            <a:srgbClr val="FFC000">
              <a:tint val="40000"/>
            </a:srgb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rgbClr val="000000"/>
      </a:tcTxStyle>
      <a:tcStyle>
        <a:fill>
          <a:solidFill>
            <a:srgbClr val="FFC000"/>
          </a:solidFill>
        </a:fill>
      </a:tcStyle>
    </a:lastCol>
    <a:firstCol>
      <a:tcTxStyle b="on">
        <a:fontRef idx="minor">
          <a:srgbClr val="000000"/>
        </a:fontRef>
        <a:srgbClr val="000000"/>
      </a:tcTxStyle>
      <a:tcStyle>
        <a:fill>
          <a:solidFill>
            <a:srgbClr val="FFC000"/>
          </a:solidFill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FFC000"/>
          </a:solidFill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FFC000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b="1" sz="5400" i="0" lang="en-US">
                <a:effectLst/>
                <a:latin typeface="Scheherazade"/>
                <a:cs typeface="Scheherazade"/>
              </a:rPr>
              <a:t>T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U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G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A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S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 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HUKUM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 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F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A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R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A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D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A</a:t>
            </a:r>
            <a:r>
              <a:rPr altLang="zh-CN" b="1" sz="5400" i="0" lang="en-US">
                <a:effectLst/>
                <a:latin typeface="Scheherazade"/>
                <a:cs typeface="Scheherazade"/>
              </a:rPr>
              <a:t>Y</a:t>
            </a:r>
            <a:endParaRPr altLang="zh-CN" b="1" sz="5400" i="0" lang="en-US">
              <a:effectLst/>
              <a:latin typeface="Scheherazade"/>
              <a:cs typeface="Scheherazade"/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0" y="13804108"/>
            <a:ext cx="6858000" cy="1655762"/>
          </a:xfrm>
        </p:spPr>
        <p:txBody>
          <a:bodyPr/>
          <a:p>
            <a:endParaRPr altLang="zh-CN" lang="en-US"/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>
          <a:off x="1600200" y="12962242"/>
          <a:ext cx="68580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{00A15C55-8517-42AA-B614-E9B94910E394}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741680"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altLang="en-US" lang="in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 txBox="1"/>
          <p:nvPr/>
        </p:nvSpPr>
        <p:spPr>
          <a:xfrm>
            <a:off x="577559" y="659130"/>
            <a:ext cx="8408321" cy="5577840"/>
          </a:xfrm>
          <a:prstGeom prst="rect"/>
        </p:spPr>
        <p:txBody>
          <a:bodyPr rtlCol="0" wrap="square">
            <a:spAutoFit/>
          </a:bodyPr>
          <a:p>
            <a:r>
              <a:rPr b="1" sz="2400" i="1" lang="en-US">
                <a:solidFill>
                  <a:srgbClr val="000000"/>
                </a:solidFill>
                <a:latin typeface="Scheherazade"/>
                <a:cs typeface="Scheherazade"/>
              </a:rPr>
              <a:t>1</a:t>
            </a:r>
            <a:r>
              <a:rPr b="1" sz="2400" i="1" lang="en-US">
                <a:solidFill>
                  <a:srgbClr val="000000"/>
                </a:solidFill>
                <a:latin typeface="Scheherazade"/>
                <a:cs typeface="Scheherazade"/>
              </a:rPr>
              <a:t>.</a:t>
            </a:r>
            <a:r>
              <a:rPr b="1" sz="24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400" i="1" lang="en-US">
                <a:solidFill>
                  <a:srgbClr val="000000"/>
                </a:solidFill>
                <a:latin typeface="Scheherazade"/>
                <a:cs typeface="Scheherazade"/>
              </a:rPr>
              <a:t>Massa Ca yang dihasilkan dapat dihitung dengan rumus:</a:t>
            </a:r>
            <a:endParaRPr b="1" sz="24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400" i="1" lang="en-US">
                <a:solidFill>
                  <a:srgbClr val="000000"/>
                </a:solidFill>
                <a:latin typeface="Scheherazade"/>
                <a:cs typeface="Scheherazade"/>
              </a:rPr>
              <a:t>G_{Ca} = \frac{i \times t}{F} \times M_{ek Ca}</a:t>
            </a:r>
            <a:endParaRPr b="1" sz="24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400" i="1" lang="en-US">
                <a:solidFill>
                  <a:srgbClr val="000000"/>
                </a:solidFill>
                <a:latin typeface="Scheherazade"/>
                <a:cs typeface="Scheherazade"/>
              </a:rPr>
              <a:t>Diketahui i = 10 A; t = 1 jam = 3.600 s</a:t>
            </a:r>
            <a:endParaRPr b="1" sz="24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400" i="1" lang="en-US">
                <a:solidFill>
                  <a:srgbClr val="000000"/>
                </a:solidFill>
                <a:latin typeface="Scheherazade"/>
                <a:cs typeface="Scheherazade"/>
              </a:rPr>
              <a:t>Setengah reaksi reduksi kalsium pada elektrolisis: Ca2+ + 2e− → Ca, sehingga:</a:t>
            </a:r>
            <a:endParaRPr b="1" sz="24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400" i="1" lang="en-US">
                <a:solidFill>
                  <a:srgbClr val="000000"/>
                </a:solidFill>
                <a:latin typeface="Scheherazade"/>
                <a:cs typeface="Scheherazade"/>
              </a:rPr>
              <a:t>M_{ek Ca} = \frac{A_r Ca}{perubahan biloks Ca} = \frac{40 g mol^{-1}}{2}</a:t>
            </a:r>
            <a:endParaRPr b="1" sz="24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400" i="1" lang="en-US">
                <a:solidFill>
                  <a:srgbClr val="000000"/>
                </a:solidFill>
                <a:latin typeface="Scheherazade"/>
                <a:cs typeface="Scheherazade"/>
              </a:rPr>
              <a:t>M_{ek Ca} = 20 g mol^{-1}</a:t>
            </a:r>
            <a:endParaRPr b="1" sz="24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400" i="1" lang="in-ID">
                <a:solidFill>
                  <a:srgbClr val="000000"/>
                </a:solidFill>
                <a:latin typeface="Scheherazade"/>
                <a:cs typeface="Scheherazade"/>
              </a:rPr>
              <a:t>Jadi, diperoleh:</a:t>
            </a:r>
            <a:endParaRPr b="1" sz="24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400" i="1" lang="in-ID">
                <a:solidFill>
                  <a:srgbClr val="000000"/>
                </a:solidFill>
                <a:latin typeface="Scheherazade"/>
                <a:cs typeface="Scheherazade"/>
              </a:rPr>
              <a:t>G_{Ca} = \frac{(10 A)(3.600 s)}{96.500 C mol^{-1}} \times 20 g mol^{-1}</a:t>
            </a:r>
            <a:endParaRPr b="1" sz="24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400" i="1" lang="in-ID">
                <a:solidFill>
                  <a:srgbClr val="000000"/>
                </a:solidFill>
                <a:latin typeface="Scheherazade"/>
                <a:cs typeface="Scheherazade"/>
              </a:rPr>
              <a:t>G_{Ca} = 7,461 g</a:t>
            </a:r>
            <a:endParaRPr b="1" sz="2400" i="1" lang="in-ID">
              <a:solidFill>
                <a:srgbClr val="000000"/>
              </a:solidFill>
              <a:latin typeface="Scheherazade"/>
              <a:cs typeface="Scheherazad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 txBox="1"/>
          <p:nvPr/>
        </p:nvSpPr>
        <p:spPr>
          <a:xfrm>
            <a:off x="382338" y="182880"/>
            <a:ext cx="8379325" cy="6492240"/>
          </a:xfrm>
          <a:prstGeom prst="rect"/>
        </p:spPr>
        <p:txBody>
          <a:bodyPr rtlCol="0" wrap="square">
            <a:spAutoFit/>
          </a:bodyPr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2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.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Setengah dari reaksi reduksi Al dan Ag yaitu: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Al3+ + 3e− → Al, sehingga M_{ek Al} = \frac{A_r Al}{perubahan biloks Al}.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M_{ek Al} = \frac{27 g mol^{-1}}{3} = 9 g mol^{-1}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Ag+ + e− → Ag, sehingga M_{ek Ag} = \frac{A_r Ag}{perubahan biloks Ag}.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M_{ek Ag} = \frac{108 g mol^{-1}}{1} = 108 g mol^{-1}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G_{Al} : 1,56 g = 9 g mol^{-1} : 108 g mol^{-1}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Jadi, G_{Al} = \frac{9}{108} \times 1,56 g = 0.13 g.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vivo 1904</dc:creator>
  <dcterms:created xsi:type="dcterms:W3CDTF">2015-05-11T15:30:45Z</dcterms:created>
  <dcterms:modified xsi:type="dcterms:W3CDTF">2021-08-15T14:09:49Z</dcterms:modified>
</cp:coreProperties>
</file>